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56" r:id="rId5"/>
    <p:sldId id="257" r:id="rId6"/>
    <p:sldId id="260" r:id="rId7"/>
    <p:sldId id="261" r:id="rId8"/>
    <p:sldId id="262" r:id="rId9"/>
    <p:sldId id="290" r:id="rId10"/>
    <p:sldId id="291" r:id="rId11"/>
    <p:sldId id="258" r:id="rId12"/>
    <p:sldId id="281" r:id="rId13"/>
    <p:sldId id="282" r:id="rId14"/>
    <p:sldId id="283" r:id="rId15"/>
    <p:sldId id="284" r:id="rId16"/>
    <p:sldId id="285" r:id="rId17"/>
    <p:sldId id="286" r:id="rId18"/>
    <p:sldId id="287" r:id="rId19"/>
    <p:sldId id="278" r:id="rId20"/>
    <p:sldId id="280" r:id="rId21"/>
    <p:sldId id="267" r:id="rId22"/>
    <p:sldId id="288" r:id="rId23"/>
    <p:sldId id="274" r:id="rId24"/>
    <p:sldId id="275" r:id="rId2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67" autoAdjust="0"/>
    <p:restoredTop sz="93690" autoAdjust="0"/>
  </p:normalViewPr>
  <p:slideViewPr>
    <p:cSldViewPr snapToGrid="0" snapToObjects="1" showGuides="1">
      <p:cViewPr varScale="1">
        <p:scale>
          <a:sx n="61" d="100"/>
          <a:sy n="61" d="100"/>
        </p:scale>
        <p:origin x="76" y="1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40063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318146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48970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5600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108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938319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98082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771046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858059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37770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0.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tiff"/><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duotone>
              <a:schemeClr val="accent5">
                <a:shade val="45000"/>
                <a:satMod val="135000"/>
              </a:schemeClr>
              <a:prstClr val="white"/>
            </a:duotone>
            <a:extLst>
              <a:ext uri="{BEBA8EAE-BF5A-486C-A8C5-ECC9F3942E4B}">
                <a14:imgProps xmlns:a14="http://schemas.microsoft.com/office/drawing/2010/main">
                  <a14:imgLayer r:embed="rId16">
                    <a14:imgEffect>
                      <a14:saturation sat="2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7"/>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8"/>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9">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customXml" Target="../ink/ink9.xml"/><Relationship Id="rId21" Type="http://schemas.openxmlformats.org/officeDocument/2006/relationships/image" Target="../media/image40.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5" Type="http://schemas.openxmlformats.org/officeDocument/2006/relationships/customXml" Target="../ink/ink31.xml"/><Relationship Id="rId15" Type="http://schemas.openxmlformats.org/officeDocument/2006/relationships/customXml" Target="../ink/ink37.xml"/><Relationship Id="rId10" Type="http://schemas.openxmlformats.org/officeDocument/2006/relationships/customXml" Target="../ink/ink34.xml"/><Relationship Id="rId4" Type="http://schemas.openxmlformats.org/officeDocument/2006/relationships/image" Target="../media/image6.png"/><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4918840" y="459280"/>
            <a:ext cx="7040661" cy="2467243"/>
          </a:xfrm>
        </p:spPr>
        <p:txBody>
          <a:bodyPr anchor="ctr">
            <a:normAutofit/>
          </a:bodyPr>
          <a:lstStyle/>
          <a:p>
            <a:r>
              <a:rPr lang="en-US" sz="4800" dirty="0">
                <a:solidFill>
                  <a:schemeClr val="tx1"/>
                </a:solidFill>
              </a:rPr>
              <a:t>SpaceX  Falcon 9 first stage Landing Prediction</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5499538" y="3473281"/>
            <a:ext cx="5181600" cy="1200702"/>
          </a:xfrm>
        </p:spPr>
        <p:txBody>
          <a:bodyPr>
            <a:normAutofit/>
          </a:bodyPr>
          <a:lstStyle/>
          <a:p>
            <a:pPr marL="0" indent="0" algn="ctr">
              <a:buNone/>
            </a:pPr>
            <a:r>
              <a:rPr lang="en-US" dirty="0">
                <a:solidFill>
                  <a:schemeClr val="tx1"/>
                </a:solidFill>
              </a:rPr>
              <a:t>JOSE RAMON LAGUNA</a:t>
            </a:r>
          </a:p>
          <a:p>
            <a:pPr marL="0" indent="0" algn="ctr">
              <a:buNone/>
            </a:pPr>
            <a:r>
              <a:rPr lang="en-US" dirty="0">
                <a:solidFill>
                  <a:schemeClr val="tx1"/>
                </a:solidFill>
              </a:rPr>
              <a:t>October 2024</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s-ES" b="0" i="0" dirty="0">
                <a:solidFill>
                  <a:srgbClr val="1F1F1F"/>
                </a:solidFill>
                <a:effectLst/>
                <a:latin typeface="Source Sans Pro" panose="020B0503030403020204" pitchFamily="34" charset="0"/>
              </a:rPr>
              <a:t>Chart 1. Flight </a:t>
            </a:r>
            <a:r>
              <a:rPr lang="es-ES" b="0" i="0" dirty="0" err="1">
                <a:solidFill>
                  <a:srgbClr val="1F1F1F"/>
                </a:solidFill>
                <a:effectLst/>
                <a:latin typeface="Source Sans Pro" panose="020B0503030403020204" pitchFamily="34" charset="0"/>
              </a:rPr>
              <a:t>Number</a:t>
            </a:r>
            <a:r>
              <a:rPr lang="es-ES" b="0" i="0" dirty="0">
                <a:solidFill>
                  <a:srgbClr val="1F1F1F"/>
                </a:solidFill>
                <a:effectLst/>
                <a:latin typeface="Source Sans Pro" panose="020B0503030403020204" pitchFamily="34" charset="0"/>
              </a:rPr>
              <a:t> vs. </a:t>
            </a:r>
            <a:r>
              <a:rPr lang="es-ES" b="0" i="0" dirty="0" err="1">
                <a:solidFill>
                  <a:srgbClr val="1F1F1F"/>
                </a:solidFill>
                <a:effectLst/>
                <a:latin typeface="Source Sans Pro" panose="020B0503030403020204" pitchFamily="34" charset="0"/>
              </a:rPr>
              <a:t>Launch</a:t>
            </a:r>
            <a:r>
              <a:rPr lang="es-ES" b="0" i="0" dirty="0">
                <a:solidFill>
                  <a:srgbClr val="1F1F1F"/>
                </a:solidFill>
                <a:effectLst/>
                <a:latin typeface="Source Sans Pro" panose="020B0503030403020204" pitchFamily="34" charset="0"/>
              </a:rPr>
              <a:t> site </a:t>
            </a:r>
            <a:r>
              <a:rPr lang="es-ES" b="0" i="0" dirty="0" err="1">
                <a:solidFill>
                  <a:srgbClr val="1F1F1F"/>
                </a:solidFill>
                <a:effectLst/>
                <a:latin typeface="Source Sans Pro" panose="020B0503030403020204" pitchFamily="34" charset="0"/>
              </a:rPr>
              <a:t>scatter</a:t>
            </a:r>
            <a:endParaRPr lang="en-US" dirty="0"/>
          </a:p>
        </p:txBody>
      </p:sp>
      <p:pic>
        <p:nvPicPr>
          <p:cNvPr id="5" name="Imagen 4">
            <a:extLst>
              <a:ext uri="{FF2B5EF4-FFF2-40B4-BE49-F238E27FC236}">
                <a16:creationId xmlns:a16="http://schemas.microsoft.com/office/drawing/2014/main" id="{B001C501-F18B-3E28-74AB-1AE6C6B7C135}"/>
              </a:ext>
            </a:extLst>
          </p:cNvPr>
          <p:cNvPicPr>
            <a:picLocks noChangeAspect="1"/>
          </p:cNvPicPr>
          <p:nvPr/>
        </p:nvPicPr>
        <p:blipFill>
          <a:blip r:embed="rId3"/>
          <a:stretch>
            <a:fillRect/>
          </a:stretch>
        </p:blipFill>
        <p:spPr>
          <a:xfrm>
            <a:off x="702122" y="1613058"/>
            <a:ext cx="10641344" cy="3064045"/>
          </a:xfrm>
          <a:prstGeom prst="rect">
            <a:avLst/>
          </a:prstGeom>
        </p:spPr>
      </p:pic>
    </p:spTree>
    <p:extLst>
      <p:ext uri="{BB962C8B-B14F-4D97-AF65-F5344CB8AC3E}">
        <p14:creationId xmlns:p14="http://schemas.microsoft.com/office/powerpoint/2010/main" val="221209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s-ES" dirty="0">
                <a:solidFill>
                  <a:srgbClr val="1F1F1F"/>
                </a:solidFill>
                <a:latin typeface="Source Sans Pro" panose="020B0503030403020204" pitchFamily="34" charset="0"/>
              </a:rPr>
              <a:t>C</a:t>
            </a:r>
            <a:r>
              <a:rPr lang="es-ES" b="0" i="0" dirty="0">
                <a:solidFill>
                  <a:srgbClr val="1F1F1F"/>
                </a:solidFill>
                <a:effectLst/>
                <a:latin typeface="Source Sans Pro" panose="020B0503030403020204" pitchFamily="34" charset="0"/>
              </a:rPr>
              <a:t>hart 2. </a:t>
            </a:r>
            <a:r>
              <a:rPr lang="es-ES" b="0" i="0" dirty="0" err="1">
                <a:solidFill>
                  <a:srgbClr val="1F1F1F"/>
                </a:solidFill>
                <a:effectLst/>
                <a:latin typeface="Source Sans Pro" panose="020B0503030403020204" pitchFamily="34" charset="0"/>
              </a:rPr>
              <a:t>Payload</a:t>
            </a:r>
            <a:r>
              <a:rPr lang="es-ES" b="0" i="0" dirty="0">
                <a:solidFill>
                  <a:srgbClr val="1F1F1F"/>
                </a:solidFill>
                <a:effectLst/>
                <a:latin typeface="Source Sans Pro" panose="020B0503030403020204" pitchFamily="34" charset="0"/>
              </a:rPr>
              <a:t> vs. </a:t>
            </a:r>
            <a:r>
              <a:rPr lang="es-ES" b="0" i="0" dirty="0" err="1">
                <a:solidFill>
                  <a:srgbClr val="1F1F1F"/>
                </a:solidFill>
                <a:effectLst/>
                <a:latin typeface="Source Sans Pro" panose="020B0503030403020204" pitchFamily="34" charset="0"/>
              </a:rPr>
              <a:t>Launch</a:t>
            </a:r>
            <a:r>
              <a:rPr lang="es-ES" b="0" i="0" dirty="0">
                <a:solidFill>
                  <a:srgbClr val="1F1F1F"/>
                </a:solidFill>
                <a:effectLst/>
                <a:latin typeface="Source Sans Pro" panose="020B0503030403020204" pitchFamily="34" charset="0"/>
              </a:rPr>
              <a:t> site </a:t>
            </a:r>
            <a:r>
              <a:rPr lang="es-ES" b="0" i="0" dirty="0" err="1">
                <a:solidFill>
                  <a:srgbClr val="1F1F1F"/>
                </a:solidFill>
                <a:effectLst/>
                <a:latin typeface="Source Sans Pro" panose="020B0503030403020204" pitchFamily="34" charset="0"/>
              </a:rPr>
              <a:t>scatter</a:t>
            </a:r>
            <a:endParaRPr lang="en-US" dirty="0"/>
          </a:p>
        </p:txBody>
      </p:sp>
      <p:pic>
        <p:nvPicPr>
          <p:cNvPr id="5" name="Imagen 4">
            <a:extLst>
              <a:ext uri="{FF2B5EF4-FFF2-40B4-BE49-F238E27FC236}">
                <a16:creationId xmlns:a16="http://schemas.microsoft.com/office/drawing/2014/main" id="{6DDD3F12-A872-F6CF-AB1D-A9736BE80785}"/>
              </a:ext>
            </a:extLst>
          </p:cNvPr>
          <p:cNvPicPr>
            <a:picLocks noChangeAspect="1"/>
          </p:cNvPicPr>
          <p:nvPr/>
        </p:nvPicPr>
        <p:blipFill>
          <a:blip r:embed="rId3"/>
          <a:stretch>
            <a:fillRect/>
          </a:stretch>
        </p:blipFill>
        <p:spPr>
          <a:xfrm>
            <a:off x="338199" y="1455946"/>
            <a:ext cx="11046880" cy="3347281"/>
          </a:xfrm>
          <a:prstGeom prst="rect">
            <a:avLst/>
          </a:prstGeom>
        </p:spPr>
      </p:pic>
    </p:spTree>
    <p:extLst>
      <p:ext uri="{BB962C8B-B14F-4D97-AF65-F5344CB8AC3E}">
        <p14:creationId xmlns:p14="http://schemas.microsoft.com/office/powerpoint/2010/main" val="3390990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s-ES" dirty="0">
                <a:solidFill>
                  <a:srgbClr val="1F1F1F"/>
                </a:solidFill>
                <a:latin typeface="Source Sans Pro" panose="020B0503030403020204" pitchFamily="34" charset="0"/>
              </a:rPr>
              <a:t>C</a:t>
            </a:r>
            <a:r>
              <a:rPr lang="es-ES" b="0" i="0" dirty="0">
                <a:solidFill>
                  <a:srgbClr val="1F1F1F"/>
                </a:solidFill>
                <a:effectLst/>
                <a:latin typeface="Source Sans Pro" panose="020B0503030403020204" pitchFamily="34" charset="0"/>
              </a:rPr>
              <a:t>hart 3. </a:t>
            </a:r>
            <a:r>
              <a:rPr lang="es-ES" b="0" i="0" dirty="0" err="1">
                <a:solidFill>
                  <a:srgbClr val="1F1F1F"/>
                </a:solidFill>
                <a:effectLst/>
                <a:latin typeface="Source Sans Pro" panose="020B0503030403020204" pitchFamily="34" charset="0"/>
              </a:rPr>
              <a:t>Success</a:t>
            </a:r>
            <a:r>
              <a:rPr lang="es-ES" b="0" i="0" dirty="0">
                <a:solidFill>
                  <a:srgbClr val="1F1F1F"/>
                </a:solidFill>
                <a:effectLst/>
                <a:latin typeface="Source Sans Pro" panose="020B0503030403020204" pitchFamily="34" charset="0"/>
              </a:rPr>
              <a:t> </a:t>
            </a:r>
            <a:r>
              <a:rPr lang="es-ES" b="0" i="0" dirty="0" err="1">
                <a:solidFill>
                  <a:srgbClr val="1F1F1F"/>
                </a:solidFill>
                <a:effectLst/>
                <a:latin typeface="Source Sans Pro" panose="020B0503030403020204" pitchFamily="34" charset="0"/>
              </a:rPr>
              <a:t>rate</a:t>
            </a:r>
            <a:r>
              <a:rPr lang="es-ES" b="0" i="0" dirty="0">
                <a:solidFill>
                  <a:srgbClr val="1F1F1F"/>
                </a:solidFill>
                <a:effectLst/>
                <a:latin typeface="Source Sans Pro" panose="020B0503030403020204" pitchFamily="34" charset="0"/>
              </a:rPr>
              <a:t> vs. </a:t>
            </a:r>
            <a:r>
              <a:rPr lang="es-ES" b="0" i="0" dirty="0" err="1">
                <a:solidFill>
                  <a:srgbClr val="1F1F1F"/>
                </a:solidFill>
                <a:effectLst/>
                <a:latin typeface="Source Sans Pro" panose="020B0503030403020204" pitchFamily="34" charset="0"/>
              </a:rPr>
              <a:t>Orbit</a:t>
            </a:r>
            <a:r>
              <a:rPr lang="es-ES" b="0" i="0" dirty="0">
                <a:solidFill>
                  <a:srgbClr val="1F1F1F"/>
                </a:solidFill>
                <a:effectLst/>
                <a:latin typeface="Source Sans Pro" panose="020B0503030403020204" pitchFamily="34" charset="0"/>
              </a:rPr>
              <a:t> </a:t>
            </a:r>
            <a:r>
              <a:rPr lang="es-ES" b="0" i="0" dirty="0" err="1">
                <a:solidFill>
                  <a:srgbClr val="1F1F1F"/>
                </a:solidFill>
                <a:effectLst/>
                <a:latin typeface="Source Sans Pro" panose="020B0503030403020204" pitchFamily="34" charset="0"/>
              </a:rPr>
              <a:t>type</a:t>
            </a:r>
            <a:r>
              <a:rPr lang="es-ES" b="0" i="0" dirty="0">
                <a:solidFill>
                  <a:srgbClr val="1F1F1F"/>
                </a:solidFill>
                <a:effectLst/>
                <a:latin typeface="Source Sans Pro" panose="020B0503030403020204" pitchFamily="34" charset="0"/>
              </a:rPr>
              <a:t> bar line</a:t>
            </a:r>
            <a:endParaRPr lang="en-US" dirty="0"/>
          </a:p>
        </p:txBody>
      </p:sp>
      <p:pic>
        <p:nvPicPr>
          <p:cNvPr id="5" name="Imagen 4">
            <a:extLst>
              <a:ext uri="{FF2B5EF4-FFF2-40B4-BE49-F238E27FC236}">
                <a16:creationId xmlns:a16="http://schemas.microsoft.com/office/drawing/2014/main" id="{25C07FA5-7310-097C-DB03-6DF1FCEB67B9}"/>
              </a:ext>
            </a:extLst>
          </p:cNvPr>
          <p:cNvPicPr>
            <a:picLocks noChangeAspect="1"/>
          </p:cNvPicPr>
          <p:nvPr/>
        </p:nvPicPr>
        <p:blipFill>
          <a:blip r:embed="rId3"/>
          <a:stretch>
            <a:fillRect/>
          </a:stretch>
        </p:blipFill>
        <p:spPr>
          <a:xfrm>
            <a:off x="2498146" y="1521049"/>
            <a:ext cx="6225440" cy="4562924"/>
          </a:xfrm>
          <a:prstGeom prst="rect">
            <a:avLst/>
          </a:prstGeom>
        </p:spPr>
      </p:pic>
    </p:spTree>
    <p:extLst>
      <p:ext uri="{BB962C8B-B14F-4D97-AF65-F5344CB8AC3E}">
        <p14:creationId xmlns:p14="http://schemas.microsoft.com/office/powerpoint/2010/main" val="2801532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s-ES" dirty="0">
                <a:solidFill>
                  <a:srgbClr val="1F1F1F"/>
                </a:solidFill>
                <a:latin typeface="Source Sans Pro" panose="020B0503030403020204" pitchFamily="34" charset="0"/>
              </a:rPr>
              <a:t>C</a:t>
            </a:r>
            <a:r>
              <a:rPr lang="es-ES" b="0" i="0" dirty="0">
                <a:solidFill>
                  <a:srgbClr val="1F1F1F"/>
                </a:solidFill>
                <a:effectLst/>
                <a:latin typeface="Source Sans Pro" panose="020B0503030403020204" pitchFamily="34" charset="0"/>
              </a:rPr>
              <a:t>hart 4. Flight </a:t>
            </a:r>
            <a:r>
              <a:rPr lang="es-ES" b="0" i="0" dirty="0" err="1">
                <a:solidFill>
                  <a:srgbClr val="1F1F1F"/>
                </a:solidFill>
                <a:effectLst/>
                <a:latin typeface="Source Sans Pro" panose="020B0503030403020204" pitchFamily="34" charset="0"/>
              </a:rPr>
              <a:t>Number</a:t>
            </a:r>
            <a:r>
              <a:rPr lang="es-ES" b="0" i="0" dirty="0">
                <a:solidFill>
                  <a:srgbClr val="1F1F1F"/>
                </a:solidFill>
                <a:effectLst/>
                <a:latin typeface="Source Sans Pro" panose="020B0503030403020204" pitchFamily="34" charset="0"/>
              </a:rPr>
              <a:t> vs. </a:t>
            </a:r>
            <a:r>
              <a:rPr lang="es-ES" b="0" i="0" dirty="0" err="1">
                <a:solidFill>
                  <a:srgbClr val="1F1F1F"/>
                </a:solidFill>
                <a:effectLst/>
                <a:latin typeface="Source Sans Pro" panose="020B0503030403020204" pitchFamily="34" charset="0"/>
              </a:rPr>
              <a:t>Orbit</a:t>
            </a:r>
            <a:r>
              <a:rPr lang="es-ES" b="0" i="0" dirty="0">
                <a:solidFill>
                  <a:srgbClr val="1F1F1F"/>
                </a:solidFill>
                <a:effectLst/>
                <a:latin typeface="Source Sans Pro" panose="020B0503030403020204" pitchFamily="34" charset="0"/>
              </a:rPr>
              <a:t> </a:t>
            </a:r>
            <a:r>
              <a:rPr lang="es-ES" b="0" i="0" dirty="0" err="1">
                <a:solidFill>
                  <a:srgbClr val="1F1F1F"/>
                </a:solidFill>
                <a:effectLst/>
                <a:latin typeface="Source Sans Pro" panose="020B0503030403020204" pitchFamily="34" charset="0"/>
              </a:rPr>
              <a:t>type</a:t>
            </a:r>
            <a:r>
              <a:rPr lang="es-ES" b="0" i="0" dirty="0">
                <a:solidFill>
                  <a:srgbClr val="1F1F1F"/>
                </a:solidFill>
                <a:effectLst/>
                <a:latin typeface="Source Sans Pro" panose="020B0503030403020204" pitchFamily="34" charset="0"/>
              </a:rPr>
              <a:t> </a:t>
            </a:r>
            <a:r>
              <a:rPr lang="es-ES" b="0" i="0" dirty="0" err="1">
                <a:solidFill>
                  <a:srgbClr val="1F1F1F"/>
                </a:solidFill>
                <a:effectLst/>
                <a:latin typeface="Source Sans Pro" panose="020B0503030403020204" pitchFamily="34" charset="0"/>
              </a:rPr>
              <a:t>scatter</a:t>
            </a:r>
            <a:endParaRPr lang="en-US" dirty="0"/>
          </a:p>
        </p:txBody>
      </p:sp>
      <p:pic>
        <p:nvPicPr>
          <p:cNvPr id="5" name="Imagen 4">
            <a:extLst>
              <a:ext uri="{FF2B5EF4-FFF2-40B4-BE49-F238E27FC236}">
                <a16:creationId xmlns:a16="http://schemas.microsoft.com/office/drawing/2014/main" id="{8BD2B3DE-F459-D3A7-800A-AFFFCEF694AA}"/>
              </a:ext>
            </a:extLst>
          </p:cNvPr>
          <p:cNvPicPr>
            <a:picLocks noChangeAspect="1"/>
          </p:cNvPicPr>
          <p:nvPr/>
        </p:nvPicPr>
        <p:blipFill>
          <a:blip r:embed="rId3"/>
          <a:stretch>
            <a:fillRect/>
          </a:stretch>
        </p:blipFill>
        <p:spPr>
          <a:xfrm>
            <a:off x="0" y="1690688"/>
            <a:ext cx="12170637" cy="2560679"/>
          </a:xfrm>
          <a:prstGeom prst="rect">
            <a:avLst/>
          </a:prstGeom>
        </p:spPr>
      </p:pic>
    </p:spTree>
    <p:extLst>
      <p:ext uri="{BB962C8B-B14F-4D97-AF65-F5344CB8AC3E}">
        <p14:creationId xmlns:p14="http://schemas.microsoft.com/office/powerpoint/2010/main" val="714170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s-ES" dirty="0">
                <a:solidFill>
                  <a:srgbClr val="1F1F1F"/>
                </a:solidFill>
                <a:latin typeface="Source Sans Pro" panose="020B0503030403020204" pitchFamily="34" charset="0"/>
              </a:rPr>
              <a:t>C</a:t>
            </a:r>
            <a:r>
              <a:rPr lang="es-ES" b="0" i="0" dirty="0">
                <a:solidFill>
                  <a:srgbClr val="1F1F1F"/>
                </a:solidFill>
                <a:effectLst/>
                <a:latin typeface="Source Sans Pro" panose="020B0503030403020204" pitchFamily="34" charset="0"/>
              </a:rPr>
              <a:t>hart 5. </a:t>
            </a:r>
            <a:r>
              <a:rPr lang="es-ES" b="0" i="0" dirty="0" err="1">
                <a:solidFill>
                  <a:srgbClr val="1F1F1F"/>
                </a:solidFill>
                <a:effectLst/>
                <a:latin typeface="Source Sans Pro" panose="020B0503030403020204" pitchFamily="34" charset="0"/>
              </a:rPr>
              <a:t>Payload</a:t>
            </a:r>
            <a:r>
              <a:rPr lang="es-ES" b="0" i="0" dirty="0">
                <a:solidFill>
                  <a:srgbClr val="1F1F1F"/>
                </a:solidFill>
                <a:effectLst/>
                <a:latin typeface="Source Sans Pro" panose="020B0503030403020204" pitchFamily="34" charset="0"/>
              </a:rPr>
              <a:t> vs. </a:t>
            </a:r>
            <a:r>
              <a:rPr lang="es-ES" b="0" i="0" dirty="0" err="1">
                <a:solidFill>
                  <a:srgbClr val="1F1F1F"/>
                </a:solidFill>
                <a:effectLst/>
                <a:latin typeface="Source Sans Pro" panose="020B0503030403020204" pitchFamily="34" charset="0"/>
              </a:rPr>
              <a:t>Orbit</a:t>
            </a:r>
            <a:r>
              <a:rPr lang="es-ES" b="0" i="0" dirty="0">
                <a:solidFill>
                  <a:srgbClr val="1F1F1F"/>
                </a:solidFill>
                <a:effectLst/>
                <a:latin typeface="Source Sans Pro" panose="020B0503030403020204" pitchFamily="34" charset="0"/>
              </a:rPr>
              <a:t> </a:t>
            </a:r>
            <a:r>
              <a:rPr lang="es-ES" b="0" i="0" dirty="0" err="1">
                <a:solidFill>
                  <a:srgbClr val="1F1F1F"/>
                </a:solidFill>
                <a:effectLst/>
                <a:latin typeface="Source Sans Pro" panose="020B0503030403020204" pitchFamily="34" charset="0"/>
              </a:rPr>
              <a:t>type</a:t>
            </a:r>
            <a:r>
              <a:rPr lang="es-ES" b="0" i="0" dirty="0">
                <a:solidFill>
                  <a:srgbClr val="1F1F1F"/>
                </a:solidFill>
                <a:effectLst/>
                <a:latin typeface="Source Sans Pro" panose="020B0503030403020204" pitchFamily="34" charset="0"/>
              </a:rPr>
              <a:t> </a:t>
            </a:r>
            <a:r>
              <a:rPr lang="es-ES" b="0" i="0" dirty="0" err="1">
                <a:solidFill>
                  <a:srgbClr val="1F1F1F"/>
                </a:solidFill>
                <a:effectLst/>
                <a:latin typeface="Source Sans Pro" panose="020B0503030403020204" pitchFamily="34" charset="0"/>
              </a:rPr>
              <a:t>scatter</a:t>
            </a:r>
            <a:endParaRPr lang="en-US" dirty="0"/>
          </a:p>
        </p:txBody>
      </p:sp>
      <p:pic>
        <p:nvPicPr>
          <p:cNvPr id="5" name="Imagen 4">
            <a:extLst>
              <a:ext uri="{FF2B5EF4-FFF2-40B4-BE49-F238E27FC236}">
                <a16:creationId xmlns:a16="http://schemas.microsoft.com/office/drawing/2014/main" id="{BBB2F72A-C404-D202-87A0-977900F0EA33}"/>
              </a:ext>
            </a:extLst>
          </p:cNvPr>
          <p:cNvPicPr>
            <a:picLocks noChangeAspect="1"/>
          </p:cNvPicPr>
          <p:nvPr/>
        </p:nvPicPr>
        <p:blipFill>
          <a:blip r:embed="rId3"/>
          <a:stretch>
            <a:fillRect/>
          </a:stretch>
        </p:blipFill>
        <p:spPr>
          <a:xfrm>
            <a:off x="838200" y="1532914"/>
            <a:ext cx="10937784" cy="3385927"/>
          </a:xfrm>
          <a:prstGeom prst="rect">
            <a:avLst/>
          </a:prstGeom>
        </p:spPr>
      </p:pic>
    </p:spTree>
    <p:extLst>
      <p:ext uri="{BB962C8B-B14F-4D97-AF65-F5344CB8AC3E}">
        <p14:creationId xmlns:p14="http://schemas.microsoft.com/office/powerpoint/2010/main" val="3826001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s-ES" dirty="0">
                <a:solidFill>
                  <a:srgbClr val="1F1F1F"/>
                </a:solidFill>
                <a:latin typeface="Source Sans Pro" panose="020B0503030403020204" pitchFamily="34" charset="0"/>
              </a:rPr>
              <a:t>C</a:t>
            </a:r>
            <a:r>
              <a:rPr lang="es-ES" b="0" i="0" dirty="0">
                <a:solidFill>
                  <a:srgbClr val="1F1F1F"/>
                </a:solidFill>
                <a:effectLst/>
                <a:latin typeface="Source Sans Pro" panose="020B0503030403020204" pitchFamily="34" charset="0"/>
              </a:rPr>
              <a:t>hart 6. </a:t>
            </a:r>
            <a:r>
              <a:rPr lang="es-ES" b="0" i="0" dirty="0" err="1">
                <a:solidFill>
                  <a:srgbClr val="1F1F1F"/>
                </a:solidFill>
                <a:effectLst/>
                <a:latin typeface="Source Sans Pro" panose="020B0503030403020204" pitchFamily="34" charset="0"/>
              </a:rPr>
              <a:t>Launch</a:t>
            </a:r>
            <a:r>
              <a:rPr lang="es-ES" b="0" i="0" dirty="0">
                <a:solidFill>
                  <a:srgbClr val="1F1F1F"/>
                </a:solidFill>
                <a:effectLst/>
                <a:latin typeface="Source Sans Pro" panose="020B0503030403020204" pitchFamily="34" charset="0"/>
              </a:rPr>
              <a:t> </a:t>
            </a:r>
            <a:r>
              <a:rPr lang="es-ES" b="0" i="0" dirty="0" err="1">
                <a:solidFill>
                  <a:srgbClr val="1F1F1F"/>
                </a:solidFill>
                <a:effectLst/>
                <a:latin typeface="Source Sans Pro" panose="020B0503030403020204" pitchFamily="34" charset="0"/>
              </a:rPr>
              <a:t>success</a:t>
            </a:r>
            <a:r>
              <a:rPr lang="es-ES" b="0" i="0" dirty="0">
                <a:solidFill>
                  <a:srgbClr val="1F1F1F"/>
                </a:solidFill>
                <a:effectLst/>
                <a:latin typeface="Source Sans Pro" panose="020B0503030403020204" pitchFamily="34" charset="0"/>
              </a:rPr>
              <a:t> </a:t>
            </a:r>
            <a:r>
              <a:rPr lang="es-ES" b="0" i="0" dirty="0" err="1">
                <a:solidFill>
                  <a:srgbClr val="1F1F1F"/>
                </a:solidFill>
                <a:effectLst/>
                <a:latin typeface="Source Sans Pro" panose="020B0503030403020204" pitchFamily="34" charset="0"/>
              </a:rPr>
              <a:t>yearly</a:t>
            </a:r>
            <a:r>
              <a:rPr lang="es-ES" b="0" i="0" dirty="0">
                <a:solidFill>
                  <a:srgbClr val="1F1F1F"/>
                </a:solidFill>
                <a:effectLst/>
                <a:latin typeface="Source Sans Pro" panose="020B0503030403020204" pitchFamily="34" charset="0"/>
              </a:rPr>
              <a:t> </a:t>
            </a:r>
            <a:r>
              <a:rPr lang="es-ES" b="0" i="0" dirty="0" err="1">
                <a:solidFill>
                  <a:srgbClr val="1F1F1F"/>
                </a:solidFill>
                <a:effectLst/>
                <a:latin typeface="Source Sans Pro" panose="020B0503030403020204" pitchFamily="34" charset="0"/>
              </a:rPr>
              <a:t>trend</a:t>
            </a:r>
            <a:endParaRPr lang="en-US" dirty="0"/>
          </a:p>
        </p:txBody>
      </p:sp>
      <p:pic>
        <p:nvPicPr>
          <p:cNvPr id="4" name="Imagen 3">
            <a:extLst>
              <a:ext uri="{FF2B5EF4-FFF2-40B4-BE49-F238E27FC236}">
                <a16:creationId xmlns:a16="http://schemas.microsoft.com/office/drawing/2014/main" id="{5C33FCB4-8C84-860E-7D03-D8F96224330C}"/>
              </a:ext>
            </a:extLst>
          </p:cNvPr>
          <p:cNvPicPr>
            <a:picLocks noChangeAspect="1"/>
          </p:cNvPicPr>
          <p:nvPr/>
        </p:nvPicPr>
        <p:blipFill>
          <a:blip r:embed="rId3"/>
          <a:stretch>
            <a:fillRect/>
          </a:stretch>
        </p:blipFill>
        <p:spPr>
          <a:xfrm>
            <a:off x="307407" y="1559703"/>
            <a:ext cx="6766055" cy="5270130"/>
          </a:xfrm>
          <a:prstGeom prst="rect">
            <a:avLst/>
          </a:prstGeom>
        </p:spPr>
      </p:pic>
    </p:spTree>
    <p:extLst>
      <p:ext uri="{BB962C8B-B14F-4D97-AF65-F5344CB8AC3E}">
        <p14:creationId xmlns:p14="http://schemas.microsoft.com/office/powerpoint/2010/main" val="103017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solidFill>
                  <a:schemeClr val="tx1"/>
                </a:solidFill>
              </a:rPr>
              <a:t>Confusion Matrix</a:t>
            </a:r>
          </a:p>
        </p:txBody>
      </p:sp>
      <p:pic>
        <p:nvPicPr>
          <p:cNvPr id="6" name="Imagen 5">
            <a:extLst>
              <a:ext uri="{FF2B5EF4-FFF2-40B4-BE49-F238E27FC236}">
                <a16:creationId xmlns:a16="http://schemas.microsoft.com/office/drawing/2014/main" id="{E0C70CD9-53C5-67DC-1083-0DE9B8E6C8BD}"/>
              </a:ext>
            </a:extLst>
          </p:cNvPr>
          <p:cNvPicPr>
            <a:picLocks noChangeAspect="1"/>
          </p:cNvPicPr>
          <p:nvPr/>
        </p:nvPicPr>
        <p:blipFill>
          <a:blip r:embed="rId3"/>
          <a:stretch>
            <a:fillRect/>
          </a:stretch>
        </p:blipFill>
        <p:spPr>
          <a:xfrm>
            <a:off x="2731233" y="1617977"/>
            <a:ext cx="5729594" cy="4898880"/>
          </a:xfrm>
          <a:prstGeom prst="rect">
            <a:avLst/>
          </a:prstGeom>
        </p:spPr>
      </p:pic>
    </p:spTree>
    <p:extLst>
      <p:ext uri="{BB962C8B-B14F-4D97-AF65-F5344CB8AC3E}">
        <p14:creationId xmlns:p14="http://schemas.microsoft.com/office/powerpoint/2010/main" val="2900946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solidFill>
                  <a:schemeClr val="tx1"/>
                </a:solidFill>
              </a:rPr>
              <a:t>Best Model: Decision Tree</a:t>
            </a:r>
          </a:p>
        </p:txBody>
      </p:sp>
      <p:pic>
        <p:nvPicPr>
          <p:cNvPr id="4" name="Imagen 3">
            <a:extLst>
              <a:ext uri="{FF2B5EF4-FFF2-40B4-BE49-F238E27FC236}">
                <a16:creationId xmlns:a16="http://schemas.microsoft.com/office/drawing/2014/main" id="{1D6B42D4-B8B5-AD45-9EC0-630D216C8063}"/>
              </a:ext>
            </a:extLst>
          </p:cNvPr>
          <p:cNvPicPr>
            <a:picLocks noChangeAspect="1"/>
          </p:cNvPicPr>
          <p:nvPr/>
        </p:nvPicPr>
        <p:blipFill>
          <a:blip r:embed="rId3"/>
          <a:stretch>
            <a:fillRect/>
          </a:stretch>
        </p:blipFill>
        <p:spPr>
          <a:xfrm>
            <a:off x="4178201" y="1625507"/>
            <a:ext cx="3835597" cy="3606985"/>
          </a:xfrm>
          <a:prstGeom prst="rect">
            <a:avLst/>
          </a:prstGeom>
        </p:spPr>
      </p:pic>
    </p:spTree>
    <p:extLst>
      <p:ext uri="{BB962C8B-B14F-4D97-AF65-F5344CB8AC3E}">
        <p14:creationId xmlns:p14="http://schemas.microsoft.com/office/powerpoint/2010/main" val="61987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solidFill>
                  <a:schemeClr val="tx1"/>
                </a:solidFill>
              </a:rPr>
              <a:t>Interactive Map with Folium</a:t>
            </a:r>
          </a:p>
        </p:txBody>
      </p:sp>
      <p:pic>
        <p:nvPicPr>
          <p:cNvPr id="8" name="Imagen 7">
            <a:extLst>
              <a:ext uri="{FF2B5EF4-FFF2-40B4-BE49-F238E27FC236}">
                <a16:creationId xmlns:a16="http://schemas.microsoft.com/office/drawing/2014/main" id="{F4EAC43D-7D06-4348-F30E-117D739DB56B}"/>
              </a:ext>
            </a:extLst>
          </p:cNvPr>
          <p:cNvPicPr>
            <a:picLocks noChangeAspect="1"/>
          </p:cNvPicPr>
          <p:nvPr/>
        </p:nvPicPr>
        <p:blipFill>
          <a:blip r:embed="rId2"/>
          <a:stretch>
            <a:fillRect/>
          </a:stretch>
        </p:blipFill>
        <p:spPr>
          <a:xfrm>
            <a:off x="423944" y="1536366"/>
            <a:ext cx="7924182" cy="4738310"/>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solidFill>
                  <a:schemeClr val="tx1"/>
                </a:solidFill>
              </a:rPr>
              <a:t>Interactive Map with Folium</a:t>
            </a:r>
          </a:p>
        </p:txBody>
      </p:sp>
      <p:pic>
        <p:nvPicPr>
          <p:cNvPr id="4" name="Imagen 3">
            <a:extLst>
              <a:ext uri="{FF2B5EF4-FFF2-40B4-BE49-F238E27FC236}">
                <a16:creationId xmlns:a16="http://schemas.microsoft.com/office/drawing/2014/main" id="{1FD74AEB-C98B-80C4-69A7-44F2DEA9FCA2}"/>
              </a:ext>
            </a:extLst>
          </p:cNvPr>
          <p:cNvPicPr>
            <a:picLocks noChangeAspect="1"/>
          </p:cNvPicPr>
          <p:nvPr/>
        </p:nvPicPr>
        <p:blipFill>
          <a:blip r:embed="rId2"/>
          <a:stretch>
            <a:fillRect/>
          </a:stretch>
        </p:blipFill>
        <p:spPr>
          <a:xfrm>
            <a:off x="758383" y="1690687"/>
            <a:ext cx="5516293" cy="4626309"/>
          </a:xfrm>
          <a:prstGeom prst="rect">
            <a:avLst/>
          </a:prstGeom>
        </p:spPr>
      </p:pic>
    </p:spTree>
    <p:extLst>
      <p:ext uri="{BB962C8B-B14F-4D97-AF65-F5344CB8AC3E}">
        <p14:creationId xmlns:p14="http://schemas.microsoft.com/office/powerpoint/2010/main" val="36545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duotone>
              <a:schemeClr val="accent5">
                <a:shade val="45000"/>
                <a:satMod val="135000"/>
              </a:schemeClr>
              <a:prstClr val="white"/>
            </a:duotone>
            <a:lum/>
            <a:extLst>
              <a:ext uri="{BEBA8EAE-BF5A-486C-A8C5-ECC9F3942E4B}">
                <a14:imgProps xmlns:a14="http://schemas.microsoft.com/office/drawing/2010/main">
                  <a14:imgLayer r:embed="rId3">
                    <a14:imgEffect>
                      <a14:saturation sat="2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4"/>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solidFill>
                  <a:schemeClr val="tx1"/>
                </a:solidFill>
              </a:rPr>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646683" y="1589373"/>
            <a:ext cx="5181600" cy="4351338"/>
          </a:xfrm>
        </p:spPr>
        <p:txBody>
          <a:bodyPr>
            <a:normAutofit/>
          </a:bodyPr>
          <a:lstStyle/>
          <a:p>
            <a:r>
              <a:rPr lang="en-US" sz="2200" dirty="0">
                <a:solidFill>
                  <a:schemeClr val="tx1"/>
                </a:solidFill>
              </a:rPr>
              <a:t>Executive Summary</a:t>
            </a:r>
          </a:p>
          <a:p>
            <a:r>
              <a:rPr lang="en-US" sz="2200" dirty="0">
                <a:solidFill>
                  <a:schemeClr val="tx1"/>
                </a:solidFill>
              </a:rPr>
              <a:t>Introduction</a:t>
            </a:r>
          </a:p>
          <a:p>
            <a:r>
              <a:rPr lang="en-US" sz="2200" dirty="0">
                <a:solidFill>
                  <a:schemeClr val="tx1"/>
                </a:solidFill>
              </a:rPr>
              <a:t>Methodology</a:t>
            </a:r>
          </a:p>
          <a:p>
            <a:r>
              <a:rPr lang="en-US" sz="2200" dirty="0">
                <a:solidFill>
                  <a:schemeClr val="tx1"/>
                </a:solidFill>
              </a:rPr>
              <a:t>Results</a:t>
            </a:r>
          </a:p>
          <a:p>
            <a:pPr lvl="1"/>
            <a:r>
              <a:rPr lang="en-US" sz="1800" dirty="0">
                <a:solidFill>
                  <a:schemeClr val="tx1"/>
                </a:solidFill>
              </a:rPr>
              <a:t>Visualization – Charts</a:t>
            </a:r>
          </a:p>
          <a:p>
            <a:pPr lvl="1"/>
            <a:r>
              <a:rPr lang="en-US" sz="1800" dirty="0">
                <a:solidFill>
                  <a:schemeClr val="tx1"/>
                </a:solidFill>
              </a:rPr>
              <a:t>Dashboard</a:t>
            </a:r>
          </a:p>
          <a:p>
            <a:r>
              <a:rPr lang="en-US" sz="2200" dirty="0">
                <a:solidFill>
                  <a:schemeClr val="tx1"/>
                </a:solidFill>
              </a:rPr>
              <a:t>Discussion</a:t>
            </a:r>
          </a:p>
          <a:p>
            <a:pPr lvl="1"/>
            <a:r>
              <a:rPr lang="en-US" sz="1800" dirty="0">
                <a:solidFill>
                  <a:schemeClr val="tx1"/>
                </a:solidFill>
              </a:rPr>
              <a:t>Findings &amp; Implications</a:t>
            </a:r>
          </a:p>
          <a:p>
            <a:r>
              <a:rPr lang="en-US" sz="2200" dirty="0">
                <a:solidFill>
                  <a:schemeClr val="tx1"/>
                </a:solidFill>
              </a:rPr>
              <a:t>Conclusion</a:t>
            </a:r>
          </a:p>
          <a:p>
            <a:r>
              <a:rPr lang="en-US" sz="2200" dirty="0">
                <a:solidFill>
                  <a:schemeClr val="tx1"/>
                </a:solidFill>
              </a:rPr>
              <a:t>Appendix</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solidFill>
                  <a:schemeClr val="tx1"/>
                </a:solidFill>
              </a:rPr>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solidFill>
                  <a:schemeClr val="tx1"/>
                </a:solidFill>
              </a:rPr>
              <a:t>Decision Tree is best model </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solidFill>
                  <a:schemeClr val="tx1"/>
                </a:solidFill>
              </a:rPr>
              <a:t>APPENDIX</a:t>
            </a:r>
          </a:p>
        </p:txBody>
      </p:sp>
      <p:pic>
        <p:nvPicPr>
          <p:cNvPr id="11" name="Marcador de contenido 10">
            <a:extLst>
              <a:ext uri="{FF2B5EF4-FFF2-40B4-BE49-F238E27FC236}">
                <a16:creationId xmlns:a16="http://schemas.microsoft.com/office/drawing/2014/main" id="{C626EEB5-4C1E-D502-5010-BA46A99EDA8B}"/>
              </a:ext>
            </a:extLst>
          </p:cNvPr>
          <p:cNvPicPr>
            <a:picLocks noGrp="1" noChangeAspect="1"/>
          </p:cNvPicPr>
          <p:nvPr>
            <p:ph sz="half" idx="2"/>
          </p:nvPr>
        </p:nvPicPr>
        <p:blipFill>
          <a:blip r:embed="rId2"/>
          <a:stretch>
            <a:fillRect/>
          </a:stretch>
        </p:blipFill>
        <p:spPr>
          <a:xfrm>
            <a:off x="4033708" y="1690688"/>
            <a:ext cx="8016777" cy="4489395"/>
          </a:xfrm>
          <a:prstGeom prst="rect">
            <a:avLst/>
          </a:prstGeom>
        </p:spPr>
      </p:pic>
      <p:pic>
        <p:nvPicPr>
          <p:cNvPr id="10" name="Marcador de contenido 9">
            <a:extLst>
              <a:ext uri="{FF2B5EF4-FFF2-40B4-BE49-F238E27FC236}">
                <a16:creationId xmlns:a16="http://schemas.microsoft.com/office/drawing/2014/main" id="{009E4828-6415-BA00-333C-B4CE30660533}"/>
              </a:ext>
            </a:extLst>
          </p:cNvPr>
          <p:cNvPicPr>
            <a:picLocks noGrp="1" noChangeAspect="1"/>
          </p:cNvPicPr>
          <p:nvPr>
            <p:ph sz="half" idx="1"/>
          </p:nvPr>
        </p:nvPicPr>
        <p:blipFill>
          <a:blip r:embed="rId3"/>
          <a:stretch>
            <a:fillRect/>
          </a:stretch>
        </p:blipFill>
        <p:spPr>
          <a:xfrm>
            <a:off x="203095" y="1694843"/>
            <a:ext cx="3948491" cy="448524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solidFill>
                  <a:schemeClr val="tx1"/>
                </a:solidFill>
              </a:rPr>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981903" y="1825624"/>
            <a:ext cx="6371897" cy="4465447"/>
          </a:xfrm>
        </p:spPr>
        <p:txBody>
          <a:bodyPr>
            <a:normAutofit/>
          </a:bodyPr>
          <a:lstStyle/>
          <a:p>
            <a:r>
              <a:rPr lang="en-US" sz="2200" dirty="0">
                <a:solidFill>
                  <a:schemeClr val="tx1"/>
                </a:solidFill>
              </a:rPr>
              <a:t>SpaceX has gained worldwide attention for a series of historic milestones. SpaceX advertises Falcon 9 rocket launches on its website with a cost of 62 million dollars whereas other providers cost upward of 165 million dollars each, much of the savings is because Space X can reuse the first stage. </a:t>
            </a:r>
          </a:p>
          <a:p>
            <a:r>
              <a:rPr lang="en-US" sz="2200" dirty="0">
                <a:solidFill>
                  <a:schemeClr val="tx1"/>
                </a:solidFill>
              </a:rPr>
              <a:t>In this report, we will show descriptive analysis and machine learning models. We found that decision tree is the best model.</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solidFill>
                  <a:schemeClr val="tx1"/>
                </a:solidFill>
              </a:rPr>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129048" y="1439918"/>
            <a:ext cx="6894786" cy="4737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1"/>
                </a:solidFill>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endParaRPr lang="en-US" sz="1800" dirty="0">
              <a:solidFill>
                <a:schemeClr val="tx1"/>
              </a:solidFill>
            </a:endParaRPr>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solidFill>
                  <a:schemeClr val="tx1"/>
                </a:solidFill>
              </a:rPr>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559972" y="1471448"/>
            <a:ext cx="5793828" cy="4705515"/>
          </a:xfrm>
        </p:spPr>
        <p:txBody>
          <a:bodyPr>
            <a:normAutofit/>
          </a:bodyPr>
          <a:lstStyle/>
          <a:p>
            <a:r>
              <a:rPr lang="en-US" sz="2200" dirty="0">
                <a:solidFill>
                  <a:schemeClr val="tx1"/>
                </a:solidFill>
              </a:rPr>
              <a:t>Data Collection </a:t>
            </a:r>
          </a:p>
          <a:p>
            <a:r>
              <a:rPr lang="en-US" sz="2200" dirty="0">
                <a:solidFill>
                  <a:schemeClr val="tx1"/>
                </a:solidFill>
              </a:rPr>
              <a:t>Descriptive Analysis</a:t>
            </a:r>
          </a:p>
          <a:p>
            <a:r>
              <a:rPr lang="en-US" sz="2200" dirty="0">
                <a:solidFill>
                  <a:schemeClr val="tx1"/>
                </a:solidFill>
              </a:rPr>
              <a:t>Data Wrangling</a:t>
            </a:r>
          </a:p>
          <a:p>
            <a:r>
              <a:rPr lang="en-US" sz="2200" dirty="0">
                <a:solidFill>
                  <a:schemeClr val="tx1"/>
                </a:solidFill>
              </a:rPr>
              <a:t>EDA</a:t>
            </a:r>
          </a:p>
          <a:p>
            <a:r>
              <a:rPr lang="en-US" sz="2200" dirty="0">
                <a:solidFill>
                  <a:schemeClr val="tx1"/>
                </a:solidFill>
              </a:rPr>
              <a:t>Machine Learning Methods</a:t>
            </a:r>
          </a:p>
          <a:p>
            <a:pPr lvl="1"/>
            <a:r>
              <a:rPr lang="en-US" sz="1800" dirty="0">
                <a:solidFill>
                  <a:schemeClr val="tx1"/>
                </a:solidFill>
              </a:rPr>
              <a:t>Logistic Regression</a:t>
            </a:r>
          </a:p>
          <a:p>
            <a:pPr lvl="1"/>
            <a:r>
              <a:rPr lang="en-US" sz="1800" dirty="0">
                <a:solidFill>
                  <a:schemeClr val="tx1"/>
                </a:solidFill>
              </a:rPr>
              <a:t>SVM</a:t>
            </a:r>
          </a:p>
          <a:p>
            <a:pPr lvl="1"/>
            <a:r>
              <a:rPr lang="en-US" sz="1800" dirty="0">
                <a:solidFill>
                  <a:schemeClr val="tx1"/>
                </a:solidFill>
              </a:rPr>
              <a:t>Decision Tree</a:t>
            </a:r>
          </a:p>
          <a:p>
            <a:pPr lvl="1"/>
            <a:r>
              <a:rPr lang="en-US" sz="1800" dirty="0">
                <a:solidFill>
                  <a:schemeClr val="tx1"/>
                </a:solidFill>
              </a:rPr>
              <a:t>KNN</a:t>
            </a:r>
          </a:p>
        </p:txBody>
      </p:sp>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s-ES" b="1" i="0" dirty="0">
                <a:solidFill>
                  <a:srgbClr val="1F1F1F"/>
                </a:solidFill>
                <a:effectLst/>
                <a:latin typeface="Source Sans Pro" panose="020B0503030403020204" pitchFamily="34" charset="0"/>
              </a:rPr>
              <a:t>Data </a:t>
            </a:r>
            <a:r>
              <a:rPr lang="es-ES" b="1" i="0" dirty="0" err="1">
                <a:solidFill>
                  <a:srgbClr val="1F1F1F"/>
                </a:solidFill>
                <a:effectLst/>
                <a:latin typeface="Source Sans Pro" panose="020B0503030403020204" pitchFamily="34" charset="0"/>
              </a:rPr>
              <a:t>collection</a:t>
            </a:r>
            <a:r>
              <a:rPr lang="es-ES" b="1" i="0" dirty="0">
                <a:solidFill>
                  <a:srgbClr val="1F1F1F"/>
                </a:solidFill>
                <a:effectLst/>
                <a:latin typeface="Source Sans Pro" panose="020B0503030403020204" pitchFamily="34" charset="0"/>
              </a:rPr>
              <a:t>-SpaceX API</a:t>
            </a:r>
            <a:endParaRPr lang="en-US" b="1" dirty="0">
              <a:solidFill>
                <a:schemeClr val="tx1"/>
              </a:solidFill>
            </a:endParaRPr>
          </a:p>
        </p:txBody>
      </p:sp>
      <p:pic>
        <p:nvPicPr>
          <p:cNvPr id="7" name="Imagen 6">
            <a:extLst>
              <a:ext uri="{FF2B5EF4-FFF2-40B4-BE49-F238E27FC236}">
                <a16:creationId xmlns:a16="http://schemas.microsoft.com/office/drawing/2014/main" id="{5DF9CF1D-9FEA-6F3E-1A8C-6CDC691A9A7B}"/>
              </a:ext>
            </a:extLst>
          </p:cNvPr>
          <p:cNvPicPr>
            <a:picLocks noChangeAspect="1"/>
          </p:cNvPicPr>
          <p:nvPr/>
        </p:nvPicPr>
        <p:blipFill>
          <a:blip r:embed="rId2"/>
          <a:stretch>
            <a:fillRect/>
          </a:stretch>
        </p:blipFill>
        <p:spPr>
          <a:xfrm>
            <a:off x="6130391" y="1545702"/>
            <a:ext cx="5967016" cy="5273414"/>
          </a:xfrm>
          <a:prstGeom prst="rect">
            <a:avLst/>
          </a:prstGeom>
        </p:spPr>
      </p:pic>
    </p:spTree>
    <p:extLst>
      <p:ext uri="{BB962C8B-B14F-4D97-AF65-F5344CB8AC3E}">
        <p14:creationId xmlns:p14="http://schemas.microsoft.com/office/powerpoint/2010/main" val="359917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73270"/>
            <a:ext cx="4494140" cy="1428936"/>
          </a:xfrm>
        </p:spPr>
        <p:txBody>
          <a:bodyPr anchor="ctr">
            <a:normAutofit/>
          </a:bodyPr>
          <a:lstStyle/>
          <a:p>
            <a:r>
              <a:rPr lang="es-ES" b="1" i="0" dirty="0">
                <a:solidFill>
                  <a:srgbClr val="1F1F1F"/>
                </a:solidFill>
                <a:effectLst/>
                <a:latin typeface="Source Sans Pro" panose="020B0503030403020204" pitchFamily="34" charset="0"/>
              </a:rPr>
              <a:t>Data </a:t>
            </a:r>
            <a:r>
              <a:rPr lang="es-ES" b="1" i="0" dirty="0" err="1">
                <a:solidFill>
                  <a:srgbClr val="1F1F1F"/>
                </a:solidFill>
                <a:effectLst/>
                <a:latin typeface="Source Sans Pro" panose="020B0503030403020204" pitchFamily="34" charset="0"/>
              </a:rPr>
              <a:t>collection</a:t>
            </a:r>
            <a:r>
              <a:rPr lang="es-ES" b="1" i="0" dirty="0">
                <a:solidFill>
                  <a:srgbClr val="1F1F1F"/>
                </a:solidFill>
                <a:effectLst/>
                <a:latin typeface="Source Sans Pro" panose="020B0503030403020204" pitchFamily="34" charset="0"/>
              </a:rPr>
              <a:t>-</a:t>
            </a:r>
            <a:br>
              <a:rPr lang="es-ES" b="1" i="0" dirty="0">
                <a:solidFill>
                  <a:srgbClr val="1F1F1F"/>
                </a:solidFill>
                <a:effectLst/>
                <a:latin typeface="Source Sans Pro" panose="020B0503030403020204" pitchFamily="34" charset="0"/>
              </a:rPr>
            </a:br>
            <a:r>
              <a:rPr lang="es-ES" b="1" i="0" dirty="0" err="1">
                <a:solidFill>
                  <a:srgbClr val="1F1F1F"/>
                </a:solidFill>
                <a:effectLst/>
                <a:latin typeface="Source Sans Pro" panose="020B0503030403020204" pitchFamily="34" charset="0"/>
              </a:rPr>
              <a:t>Scrapping</a:t>
            </a:r>
            <a:endParaRPr lang="en-US" b="1" dirty="0">
              <a:solidFill>
                <a:schemeClr val="tx1"/>
              </a:solidFill>
            </a:endParaRPr>
          </a:p>
        </p:txBody>
      </p:sp>
      <p:pic>
        <p:nvPicPr>
          <p:cNvPr id="4" name="Imagen 3">
            <a:extLst>
              <a:ext uri="{FF2B5EF4-FFF2-40B4-BE49-F238E27FC236}">
                <a16:creationId xmlns:a16="http://schemas.microsoft.com/office/drawing/2014/main" id="{655F817D-8560-AB21-458C-324C2717BA50}"/>
              </a:ext>
            </a:extLst>
          </p:cNvPr>
          <p:cNvPicPr>
            <a:picLocks noChangeAspect="1"/>
          </p:cNvPicPr>
          <p:nvPr/>
        </p:nvPicPr>
        <p:blipFill>
          <a:blip r:embed="rId2"/>
          <a:stretch>
            <a:fillRect/>
          </a:stretch>
        </p:blipFill>
        <p:spPr>
          <a:xfrm>
            <a:off x="5807203" y="656262"/>
            <a:ext cx="6471001" cy="6101890"/>
          </a:xfrm>
          <a:prstGeom prst="rect">
            <a:avLst/>
          </a:prstGeom>
        </p:spPr>
      </p:pic>
    </p:spTree>
    <p:extLst>
      <p:ext uri="{BB962C8B-B14F-4D97-AF65-F5344CB8AC3E}">
        <p14:creationId xmlns:p14="http://schemas.microsoft.com/office/powerpoint/2010/main" val="231411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s-ES" b="0" i="0" dirty="0">
                <a:solidFill>
                  <a:srgbClr val="1F1F1F"/>
                </a:solidFill>
                <a:effectLst/>
                <a:latin typeface="Source Sans Pro" panose="020B0503030403020204" pitchFamily="34" charset="0"/>
              </a:rPr>
              <a:t>EDA </a:t>
            </a:r>
            <a:r>
              <a:rPr lang="es-ES" b="0" i="0" dirty="0" err="1">
                <a:solidFill>
                  <a:srgbClr val="1F1F1F"/>
                </a:solidFill>
                <a:effectLst/>
                <a:latin typeface="Source Sans Pro" panose="020B0503030403020204" pitchFamily="34" charset="0"/>
              </a:rPr>
              <a:t>with</a:t>
            </a:r>
            <a:r>
              <a:rPr lang="es-ES" b="0" i="0" dirty="0">
                <a:solidFill>
                  <a:srgbClr val="1F1F1F"/>
                </a:solidFill>
                <a:effectLst/>
                <a:latin typeface="Source Sans Pro" panose="020B0503030403020204" pitchFamily="34" charset="0"/>
              </a:rPr>
              <a:t> data </a:t>
            </a:r>
            <a:r>
              <a:rPr lang="es-ES" b="0" i="0" dirty="0" err="1">
                <a:solidFill>
                  <a:srgbClr val="1F1F1F"/>
                </a:solidFill>
                <a:effectLst/>
                <a:latin typeface="Source Sans Pro" panose="020B0503030403020204" pitchFamily="34" charset="0"/>
              </a:rPr>
              <a:t>visualization</a:t>
            </a:r>
            <a:endParaRPr lang="en-US" dirty="0"/>
          </a:p>
        </p:txBody>
      </p:sp>
      <p:pic>
        <p:nvPicPr>
          <p:cNvPr id="12" name="Imagen 11">
            <a:extLst>
              <a:ext uri="{FF2B5EF4-FFF2-40B4-BE49-F238E27FC236}">
                <a16:creationId xmlns:a16="http://schemas.microsoft.com/office/drawing/2014/main" id="{796F6989-1B34-F7AB-CA4E-ABC26A725386}"/>
              </a:ext>
            </a:extLst>
          </p:cNvPr>
          <p:cNvPicPr>
            <a:picLocks noChangeAspect="1"/>
          </p:cNvPicPr>
          <p:nvPr/>
        </p:nvPicPr>
        <p:blipFill>
          <a:blip r:embed="rId3"/>
          <a:stretch>
            <a:fillRect/>
          </a:stretch>
        </p:blipFill>
        <p:spPr>
          <a:xfrm>
            <a:off x="974573" y="1690687"/>
            <a:ext cx="8910572" cy="3803101"/>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with SQL</a:t>
            </a:r>
          </a:p>
        </p:txBody>
      </p:sp>
      <p:pic>
        <p:nvPicPr>
          <p:cNvPr id="4" name="Imagen 3">
            <a:extLst>
              <a:ext uri="{FF2B5EF4-FFF2-40B4-BE49-F238E27FC236}">
                <a16:creationId xmlns:a16="http://schemas.microsoft.com/office/drawing/2014/main" id="{97631379-7E0D-FB3F-DA82-9589F9AB6A5C}"/>
              </a:ext>
            </a:extLst>
          </p:cNvPr>
          <p:cNvPicPr>
            <a:picLocks noChangeAspect="1"/>
          </p:cNvPicPr>
          <p:nvPr/>
        </p:nvPicPr>
        <p:blipFill>
          <a:blip r:embed="rId3"/>
          <a:stretch>
            <a:fillRect/>
          </a:stretch>
        </p:blipFill>
        <p:spPr>
          <a:xfrm>
            <a:off x="838200" y="1638207"/>
            <a:ext cx="9735207" cy="3952957"/>
          </a:xfrm>
          <a:prstGeom prst="rect">
            <a:avLst/>
          </a:prstGeom>
        </p:spPr>
      </p:pic>
    </p:spTree>
    <p:extLst>
      <p:ext uri="{BB962C8B-B14F-4D97-AF65-F5344CB8AC3E}">
        <p14:creationId xmlns:p14="http://schemas.microsoft.com/office/powerpoint/2010/main" val="1180635044"/>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798</TotalTime>
  <Words>326</Words>
  <Application>Microsoft Office PowerPoint</Application>
  <PresentationFormat>Panorámica</PresentationFormat>
  <Paragraphs>58</Paragraphs>
  <Slides>21</Slides>
  <Notes>12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Calibri</vt:lpstr>
      <vt:lpstr>Helv</vt:lpstr>
      <vt:lpstr>IBM Plex Mono SemiBold</vt:lpstr>
      <vt:lpstr>IBM Plex Mono Text</vt:lpstr>
      <vt:lpstr>Source Sans Pro</vt:lpstr>
      <vt:lpstr>SLIDE_TEMPLATE_skill_network</vt:lpstr>
      <vt:lpstr>SpaceX  Falcon 9 first stage Landing Prediction</vt:lpstr>
      <vt:lpstr>OUTLINE</vt:lpstr>
      <vt:lpstr>EXECUTIVE SUMMARY</vt:lpstr>
      <vt:lpstr>INTRODUCTION</vt:lpstr>
      <vt:lpstr>METHODOLOGY</vt:lpstr>
      <vt:lpstr>Data collection-SpaceX API</vt:lpstr>
      <vt:lpstr>Data collection- Scrapping</vt:lpstr>
      <vt:lpstr>EDA with data visualization</vt:lpstr>
      <vt:lpstr>EDA with SQL</vt:lpstr>
      <vt:lpstr>Chart 1. Flight Number vs. Launch site scatter</vt:lpstr>
      <vt:lpstr>Chart 2. Payload vs. Launch site scatter</vt:lpstr>
      <vt:lpstr>Chart 3. Success rate vs. Orbit type bar line</vt:lpstr>
      <vt:lpstr>Chart 4. Flight Number vs. Orbit type scatter</vt:lpstr>
      <vt:lpstr>Chart 5. Payload vs. Orbit type scatter</vt:lpstr>
      <vt:lpstr>Chart 6. Launch success yearly trend</vt:lpstr>
      <vt:lpstr>Confusion Matrix</vt:lpstr>
      <vt:lpstr>Best Model: Decision Tree</vt:lpstr>
      <vt:lpstr>Interactive Map with Folium</vt:lpstr>
      <vt:lpstr>Interactive Map with Folium</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Jose Laguna</cp:lastModifiedBy>
  <cp:revision>25</cp:revision>
  <dcterms:created xsi:type="dcterms:W3CDTF">2020-10-28T18:29:43Z</dcterms:created>
  <dcterms:modified xsi:type="dcterms:W3CDTF">2024-10-30T23:29:49Z</dcterms:modified>
</cp:coreProperties>
</file>